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65" r:id="rId3"/>
    <p:sldId id="257" r:id="rId4"/>
    <p:sldId id="284" r:id="rId5"/>
    <p:sldId id="268" r:id="rId6"/>
    <p:sldId id="267" r:id="rId7"/>
    <p:sldId id="266" r:id="rId8"/>
    <p:sldId id="269" r:id="rId9"/>
    <p:sldId id="270" r:id="rId10"/>
    <p:sldId id="271" r:id="rId11"/>
    <p:sldId id="272" r:id="rId12"/>
    <p:sldId id="273" r:id="rId13"/>
    <p:sldId id="274" r:id="rId14"/>
    <p:sldId id="276" r:id="rId15"/>
    <p:sldId id="275" r:id="rId16"/>
    <p:sldId id="277" r:id="rId17"/>
    <p:sldId id="278" r:id="rId18"/>
    <p:sldId id="280" r:id="rId19"/>
    <p:sldId id="282" r:id="rId20"/>
    <p:sldId id="28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76" d="100"/>
          <a:sy n="76" d="100"/>
        </p:scale>
        <p:origin x="-1194"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8B68B3DB-D7F7-468A-92C4-357CB9D01948}" type="datetimeFigureOut">
              <a:rPr lang="ru-RU" smtClean="0"/>
              <a:pPr/>
              <a:t>12.12.2017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8CC1E565-CB4E-4628-8E70-8163EA40546F}" type="slidenum">
              <a:rPr lang="ru-RU" smtClean="0"/>
              <a:pPr/>
              <a:t>‹#›</a:t>
            </a:fld>
            <a:endParaRPr lang="ru-RU"/>
          </a:p>
        </p:txBody>
      </p:sp>
    </p:spTree>
  </p:cSld>
  <p:clrMapOvr>
    <a:masterClrMapping/>
  </p:clrMapOvr>
  <p:transition>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B68B3DB-D7F7-468A-92C4-357CB9D01948}" type="datetimeFigureOut">
              <a:rPr lang="ru-RU" smtClean="0"/>
              <a:pPr/>
              <a:t>12.12.2017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CC1E565-CB4E-4628-8E70-8163EA40546F}" type="slidenum">
              <a:rPr lang="ru-RU" smtClean="0"/>
              <a:pPr/>
              <a:t>‹#›</a:t>
            </a:fld>
            <a:endParaRPr lang="ru-RU"/>
          </a:p>
        </p:txBody>
      </p:sp>
    </p:spTree>
  </p:cSld>
  <p:clrMapOvr>
    <a:masterClrMapping/>
  </p:clrMapOvr>
  <p:transition>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B68B3DB-D7F7-468A-92C4-357CB9D01948}" type="datetimeFigureOut">
              <a:rPr lang="ru-RU" smtClean="0"/>
              <a:pPr/>
              <a:t>12.12.2017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CC1E565-CB4E-4628-8E70-8163EA40546F}" type="slidenum">
              <a:rPr lang="ru-RU" smtClean="0"/>
              <a:pPr/>
              <a:t>‹#›</a:t>
            </a:fld>
            <a:endParaRPr lang="ru-RU"/>
          </a:p>
        </p:txBody>
      </p:sp>
    </p:spTree>
  </p:cSld>
  <p:clrMapOvr>
    <a:masterClrMapping/>
  </p:clrMapOvr>
  <p:transition>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B68B3DB-D7F7-468A-92C4-357CB9D01948}" type="datetimeFigureOut">
              <a:rPr lang="ru-RU" smtClean="0"/>
              <a:pPr/>
              <a:t>12.12.2017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CC1E565-CB4E-4628-8E70-8163EA40546F}" type="slidenum">
              <a:rPr lang="ru-RU" smtClean="0"/>
              <a:pPr/>
              <a:t>‹#›</a:t>
            </a:fld>
            <a:endParaRPr lang="ru-RU"/>
          </a:p>
        </p:txBody>
      </p:sp>
    </p:spTree>
  </p:cSld>
  <p:clrMapOvr>
    <a:masterClrMapping/>
  </p:clrMapOvr>
  <p:transition>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B68B3DB-D7F7-468A-92C4-357CB9D01948}" type="datetimeFigureOut">
              <a:rPr lang="ru-RU" smtClean="0"/>
              <a:pPr/>
              <a:t>12.12.2017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8CC1E565-CB4E-4628-8E70-8163EA40546F}" type="slidenum">
              <a:rPr lang="ru-RU" smtClean="0"/>
              <a:pPr/>
              <a:t>‹#›</a:t>
            </a:fld>
            <a:endParaRPr lang="ru-RU"/>
          </a:p>
        </p:txBody>
      </p:sp>
    </p:spTree>
  </p:cSld>
  <p:clrMapOvr>
    <a:masterClrMapping/>
  </p:clrMapOvr>
  <p:transition>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B68B3DB-D7F7-468A-92C4-357CB9D01948}" type="datetimeFigureOut">
              <a:rPr lang="ru-RU" smtClean="0"/>
              <a:pPr/>
              <a:t>12.12.2017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CC1E565-CB4E-4628-8E70-8163EA40546F}" type="slidenum">
              <a:rPr lang="ru-RU" smtClean="0"/>
              <a:pPr/>
              <a:t>‹#›</a:t>
            </a:fld>
            <a:endParaRPr lang="ru-RU"/>
          </a:p>
        </p:txBody>
      </p:sp>
    </p:spTree>
  </p:cSld>
  <p:clrMapOvr>
    <a:masterClrMapping/>
  </p:clrMapOvr>
  <p:transition>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B68B3DB-D7F7-468A-92C4-357CB9D01948}" type="datetimeFigureOut">
              <a:rPr lang="ru-RU" smtClean="0"/>
              <a:pPr/>
              <a:t>12.12.2017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8CC1E565-CB4E-4628-8E70-8163EA40546F}" type="slidenum">
              <a:rPr lang="ru-RU" smtClean="0"/>
              <a:pPr/>
              <a:t>‹#›</a:t>
            </a:fld>
            <a:endParaRPr lang="ru-RU"/>
          </a:p>
        </p:txBody>
      </p:sp>
    </p:spTree>
  </p:cSld>
  <p:clrMapOvr>
    <a:masterClrMapping/>
  </p:clrMapOvr>
  <p:transition>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B68B3DB-D7F7-468A-92C4-357CB9D01948}" type="datetimeFigureOut">
              <a:rPr lang="ru-RU" smtClean="0"/>
              <a:pPr/>
              <a:t>12.12.2017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8CC1E565-CB4E-4628-8E70-8163EA40546F}" type="slidenum">
              <a:rPr lang="ru-RU" smtClean="0"/>
              <a:pPr/>
              <a:t>‹#›</a:t>
            </a:fld>
            <a:endParaRPr lang="ru-RU"/>
          </a:p>
        </p:txBody>
      </p:sp>
    </p:spTree>
  </p:cSld>
  <p:clrMapOvr>
    <a:masterClrMapping/>
  </p:clrMapOvr>
  <p:transition>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B68B3DB-D7F7-468A-92C4-357CB9D01948}" type="datetimeFigureOut">
              <a:rPr lang="ru-RU" smtClean="0"/>
              <a:pPr/>
              <a:t>12.12.2017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8CC1E565-CB4E-4628-8E70-8163EA40546F}" type="slidenum">
              <a:rPr lang="ru-RU" smtClean="0"/>
              <a:pPr/>
              <a:t>‹#›</a:t>
            </a:fld>
            <a:endParaRPr lang="ru-RU"/>
          </a:p>
        </p:txBody>
      </p:sp>
    </p:spTree>
  </p:cSld>
  <p:clrMapOvr>
    <a:masterClrMapping/>
  </p:clrMapOvr>
  <p:transition>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B68B3DB-D7F7-468A-92C4-357CB9D01948}" type="datetimeFigureOut">
              <a:rPr lang="ru-RU" smtClean="0"/>
              <a:pPr/>
              <a:t>12.12.2017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CC1E565-CB4E-4628-8E70-8163EA40546F}" type="slidenum">
              <a:rPr lang="ru-RU" smtClean="0"/>
              <a:pPr/>
              <a:t>‹#›</a:t>
            </a:fld>
            <a:endParaRPr lang="ru-RU"/>
          </a:p>
        </p:txBody>
      </p:sp>
    </p:spTree>
  </p:cSld>
  <p:clrMapOvr>
    <a:masterClrMapping/>
  </p:clrMapOvr>
  <p:transition>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B68B3DB-D7F7-468A-92C4-357CB9D01948}" type="datetimeFigureOut">
              <a:rPr lang="ru-RU" smtClean="0"/>
              <a:pPr/>
              <a:t>12.12.2017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8CC1E565-CB4E-4628-8E70-8163EA40546F}"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0000"/>
          </a:schemeClr>
        </a:soli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B68B3DB-D7F7-468A-92C4-357CB9D01948}" type="datetimeFigureOut">
              <a:rPr lang="ru-RU" smtClean="0"/>
              <a:pPr/>
              <a:t>12.12.2017</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CC1E565-CB4E-4628-8E70-8163EA40546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wheel spokes="3"/>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garantf1://12025268.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consultantplus://offline/ref=785B57C5A1BE3E739C38B89A153AD8EDAC98C83A16FB0BC11358DB5DBC00FC4409E9215D08D43DA8P1a8O" TargetMode="External"/><Relationship Id="rId2" Type="http://schemas.openxmlformats.org/officeDocument/2006/relationships/hyperlink" Target="consultantplus://offline/ref=785B57C5A1BE3E739C38B89A153AD8EDAF9ACB3B19FD0BC11358DB5DBC00FC4409E9215D0FD5P3aE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consultantplus://offline/ref=635F6033420357610328EC5A13E4958407E806857EE2A26CBBEF0442E9AFF3846746E9E0C4C77D5BW4m3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39752" y="4437112"/>
            <a:ext cx="6328792" cy="1752600"/>
          </a:xfrm>
        </p:spPr>
        <p:txBody>
          <a:bodyPr>
            <a:normAutofit/>
          </a:bodyPr>
          <a:lstStyle/>
          <a:p>
            <a:pPr algn="r"/>
            <a:r>
              <a:rPr lang="ru-RU" sz="2800" dirty="0" smtClean="0">
                <a:solidFill>
                  <a:schemeClr val="tx1"/>
                </a:solidFill>
                <a:latin typeface="Times New Roman" pitchFamily="18" charset="0"/>
                <a:cs typeface="Times New Roman" pitchFamily="18" charset="0"/>
              </a:rPr>
              <a:t> </a:t>
            </a:r>
          </a:p>
          <a:p>
            <a:endParaRPr lang="ru-RU" dirty="0"/>
          </a:p>
        </p:txBody>
      </p:sp>
      <p:sp>
        <p:nvSpPr>
          <p:cNvPr id="1026" name="WordArt 2"/>
          <p:cNvSpPr>
            <a:spLocks noChangeArrowheads="1" noChangeShapeType="1" noTextEdit="1"/>
          </p:cNvSpPr>
          <p:nvPr/>
        </p:nvSpPr>
        <p:spPr bwMode="auto">
          <a:xfrm>
            <a:off x="1403648" y="2492896"/>
            <a:ext cx="6912768" cy="936104"/>
          </a:xfrm>
          <a:prstGeom prst="rect">
            <a:avLst/>
          </a:prstGeom>
        </p:spPr>
        <p:txBody>
          <a:bodyPr wrap="none" fromWordArt="1">
            <a:prstTxWarp prst="textPlain">
              <a:avLst>
                <a:gd name="adj" fmla="val 50000"/>
              </a:avLst>
            </a:prstTxWarp>
          </a:bodyPr>
          <a:lstStyle/>
          <a:p>
            <a:pPr algn="ctr" rtl="0"/>
            <a:r>
              <a:rPr lang="ru-RU" sz="2800" b="1" kern="10" spc="0" dirty="0" smtClean="0">
                <a:ln w="6350">
                  <a:solidFill>
                    <a:srgbClr val="000000"/>
                  </a:solidFill>
                  <a:round/>
                  <a:headEnd/>
                  <a:tailEnd/>
                </a:ln>
                <a:solidFill>
                  <a:srgbClr val="FFFFFF"/>
                </a:solidFill>
                <a:effectLst>
                  <a:outerShdw dist="29783" dir="1514402" algn="ctr" rotWithShape="0">
                    <a:srgbClr val="000000">
                      <a:alpha val="50000"/>
                    </a:srgbClr>
                  </a:outerShdw>
                </a:effectLst>
                <a:latin typeface="Arial Black"/>
              </a:rPr>
              <a:t>ОТВЕТСТВЕННОСТЬ</a:t>
            </a:r>
          </a:p>
          <a:p>
            <a:pPr algn="ctr" rtl="0"/>
            <a:r>
              <a:rPr lang="ru-RU" sz="2800" b="1" kern="10" spc="0" dirty="0" smtClean="0">
                <a:ln w="6350">
                  <a:solidFill>
                    <a:srgbClr val="000000"/>
                  </a:solidFill>
                  <a:round/>
                  <a:headEnd/>
                  <a:tailEnd/>
                </a:ln>
                <a:solidFill>
                  <a:srgbClr val="FFFFFF"/>
                </a:solidFill>
                <a:effectLst>
                  <a:outerShdw dist="29783" dir="1514402" algn="ctr" rotWithShape="0">
                    <a:srgbClr val="000000">
                      <a:alpha val="50000"/>
                    </a:srgbClr>
                  </a:outerShdw>
                </a:effectLst>
                <a:latin typeface="Arial Black"/>
              </a:rPr>
              <a:t>ЗА КОРРУПЦИОННЫЕ ПРАВОНАРУШЕНИЯ</a:t>
            </a:r>
            <a:endParaRPr lang="ru-RU" sz="2800" b="1" kern="10" spc="0" dirty="0">
              <a:ln w="6350">
                <a:solidFill>
                  <a:srgbClr val="000000"/>
                </a:solidFill>
                <a:round/>
                <a:headEnd/>
                <a:tailEnd/>
              </a:ln>
              <a:solidFill>
                <a:srgbClr val="FFFFFF"/>
              </a:solidFill>
              <a:effectLst>
                <a:outerShdw dist="29783" dir="1514402" algn="ctr" rotWithShape="0">
                  <a:srgbClr val="000000">
                    <a:alpha val="50000"/>
                  </a:srgbClr>
                </a:outerShdw>
              </a:effectLst>
              <a:latin typeface="Arial Black"/>
            </a:endParaRPr>
          </a:p>
        </p:txBody>
      </p:sp>
      <p:pic>
        <p:nvPicPr>
          <p:cNvPr id="7" name="Рисунок 6" descr="f35f55c563c4"/>
          <p:cNvPicPr/>
          <p:nvPr/>
        </p:nvPicPr>
        <p:blipFill>
          <a:blip r:embed="rId2" cstate="print"/>
          <a:srcRect/>
          <a:stretch>
            <a:fillRect/>
          </a:stretch>
        </p:blipFill>
        <p:spPr bwMode="auto">
          <a:xfrm>
            <a:off x="4211960" y="620688"/>
            <a:ext cx="1081405" cy="1038225"/>
          </a:xfrm>
          <a:prstGeom prst="rect">
            <a:avLst/>
          </a:prstGeom>
          <a:noFill/>
          <a:ln w="9525" algn="in">
            <a:noFill/>
            <a:miter lim="800000"/>
            <a:headEnd/>
            <a:tailEnd/>
          </a:ln>
          <a:effectLst/>
        </p:spPr>
      </p:pic>
      <p:sp>
        <p:nvSpPr>
          <p:cNvPr id="1027" name="WordArt 3"/>
          <p:cNvSpPr>
            <a:spLocks noChangeArrowheads="1" noChangeShapeType="1" noTextEdit="1"/>
          </p:cNvSpPr>
          <p:nvPr/>
        </p:nvSpPr>
        <p:spPr bwMode="auto">
          <a:xfrm>
            <a:off x="2267744" y="1772816"/>
            <a:ext cx="4968552" cy="503237"/>
          </a:xfrm>
          <a:prstGeom prst="rect">
            <a:avLst/>
          </a:prstGeom>
        </p:spPr>
        <p:txBody>
          <a:bodyPr wrap="none" fromWordArt="1">
            <a:prstTxWarp prst="textPlain">
              <a:avLst>
                <a:gd name="adj" fmla="val 50000"/>
              </a:avLst>
            </a:prstTxWarp>
          </a:bodyPr>
          <a:lstStyle/>
          <a:p>
            <a:pPr algn="ctr" rtl="0"/>
            <a:r>
              <a:rPr lang="ru-RU" sz="1600" kern="10" spc="0" dirty="0" smtClean="0">
                <a:ln w="9525">
                  <a:solidFill>
                    <a:srgbClr val="000000"/>
                  </a:solidFill>
                  <a:round/>
                  <a:headEnd/>
                  <a:tailEnd/>
                </a:ln>
                <a:solidFill>
                  <a:srgbClr val="FFFFFF"/>
                </a:solidFill>
                <a:effectLst/>
                <a:latin typeface="Arial Black"/>
              </a:rPr>
              <a:t>Прокуратура Тамбовской области</a:t>
            </a:r>
            <a:endParaRPr lang="ru-RU" sz="1600" kern="10" spc="0" dirty="0">
              <a:ln w="9525">
                <a:solidFill>
                  <a:srgbClr val="000000"/>
                </a:solidFill>
                <a:round/>
                <a:headEnd/>
                <a:tailEnd/>
              </a:ln>
              <a:solidFill>
                <a:srgbClr val="FFFFFF"/>
              </a:solidFill>
              <a:effectLst/>
              <a:latin typeface="Arial Black"/>
            </a:endParaRPr>
          </a:p>
        </p:txBody>
      </p:sp>
      <p:sp>
        <p:nvSpPr>
          <p:cNvPr id="1028" name="Rectangle 4"/>
          <p:cNvSpPr>
            <a:spLocks noChangeArrowheads="1"/>
          </p:cNvSpPr>
          <p:nvPr/>
        </p:nvSpPr>
        <p:spPr bwMode="auto">
          <a:xfrm>
            <a:off x="3635896" y="5471066"/>
            <a:ext cx="18356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Тамбов—2017</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Рисунок 9" descr="2"/>
          <p:cNvPicPr/>
          <p:nvPr/>
        </p:nvPicPr>
        <p:blipFill>
          <a:blip r:embed="rId3" cstate="print"/>
          <a:srcRect/>
          <a:stretch>
            <a:fillRect/>
          </a:stretch>
        </p:blipFill>
        <p:spPr bwMode="auto">
          <a:xfrm>
            <a:off x="683568" y="3789040"/>
            <a:ext cx="2880320" cy="2376264"/>
          </a:xfrm>
          <a:prstGeom prst="rect">
            <a:avLst/>
          </a:prstGeom>
          <a:ln>
            <a:noFill/>
          </a:ln>
          <a:effectLst>
            <a:softEdge rad="112500"/>
          </a:effectLst>
        </p:spPr>
      </p:pic>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udi-681x511"/>
          <p:cNvPicPr/>
          <p:nvPr/>
        </p:nvPicPr>
        <p:blipFill>
          <a:blip r:embed="rId2" cstate="print"/>
          <a:srcRect/>
          <a:stretch>
            <a:fillRect/>
          </a:stretch>
        </p:blipFill>
        <p:spPr bwMode="auto">
          <a:xfrm>
            <a:off x="5724128" y="1196752"/>
            <a:ext cx="2880320" cy="32403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7649" name="Rectangle 1"/>
          <p:cNvSpPr>
            <a:spLocks noChangeArrowheads="1"/>
          </p:cNvSpPr>
          <p:nvPr/>
        </p:nvSpPr>
        <p:spPr bwMode="auto">
          <a:xfrm>
            <a:off x="539552" y="548680"/>
            <a:ext cx="489654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ГРАЖДАНСКО-ПРАВОВАЯ ОТВЕТСТВЕННОСТЬ ЗА КОРРУПЦИОННЫЕ ПРАВОНАРУШЕНИЯ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1400" b="1" dirty="0" smtClean="0">
                <a:solidFill>
                  <a:srgbClr val="000000"/>
                </a:solidFill>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Если совершенным коррупционным правонарушением причиняется имущественный вред, то возникают </a:t>
            </a:r>
            <a:r>
              <a:rPr kumimoji="0" lang="ru-RU"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деликтные</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обязательства (</a:t>
            </a:r>
            <a:r>
              <a:rPr kumimoji="0" lang="ru-RU"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обязательства</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вследствие причинения вреда).</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Согласно ст. 1069 Гражданского кодекса Российской Федерации вред, причиненный гражданину или юридическому лицу в результате незаконных действий (бездействия) государственных органов, органов местного самоуправления либо должностных лиц этих органов, в том числе в результате издания не соответствующего закону или иному правовому акту акта государственного органа или органа местного самоуправления, подлежит возмещению. Вред возмещается за счет соответственно казны Российской Федерации, казны субъекта Российской Федерации или казны муниципального образования</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Российская Федерация, субъект Федерации, муниципальное образование, возместившее вред, причиненный работником при исполнении им служебных обязанностей, имеют право обратного требования (регресса) к этом улицу в размере выплаченного возмещения.</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55576" y="692696"/>
            <a:ext cx="4464496" cy="4608512"/>
          </a:xfrm>
          <a:prstGeom prst="rect">
            <a:avLst/>
          </a:prstGeom>
          <a:gradFill rotWithShape="1">
            <a:gsLst>
              <a:gs pos="0">
                <a:srgbClr val="FF0000"/>
              </a:gs>
              <a:gs pos="100000">
                <a:srgbClr val="CCCCCC"/>
              </a:gs>
            </a:gsLst>
            <a:lin ang="5400000" scaled="1"/>
          </a:grad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Виды дисциплинарных взысканий за коррупционные правонарушения порядок, сроки их наложения регламентированы нормативно-правовыми актами о порядке прохождения того или иного вида службы (Федеральный Федеральный закон от 27.07.2004 №79-ФЗ «О государственной гражданской службе Российской Федерации», Федеральный закон от 07.02.2011№ 3-ФЗ «О полиции», Федеральный закон от 02.03.2007 № 25-ФЗ «О муниципальной службе в Российской Федерации» и др.)</a:t>
            </a:r>
          </a:p>
        </p:txBody>
      </p:sp>
      <p:pic>
        <p:nvPicPr>
          <p:cNvPr id="5" name="Рисунок 4" descr="9073c097abdd52f9eef13006ea8f116a"/>
          <p:cNvPicPr/>
          <p:nvPr/>
        </p:nvPicPr>
        <p:blipFill>
          <a:blip r:embed="rId2" cstate="print"/>
          <a:srcRect/>
          <a:stretch>
            <a:fillRect/>
          </a:stretch>
        </p:blipFill>
        <p:spPr bwMode="auto">
          <a:xfrm>
            <a:off x="5436096" y="1484784"/>
            <a:ext cx="3168352" cy="4176464"/>
          </a:xfrm>
          <a:prstGeom prst="rect">
            <a:avLst/>
          </a:prstGeom>
          <a:ln>
            <a:noFill/>
          </a:ln>
          <a:effectLst>
            <a:softEdge rad="112500"/>
          </a:effectLst>
        </p:spPr>
      </p:pic>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611560" y="692696"/>
            <a:ext cx="7920880" cy="4983460"/>
          </a:xfrm>
          <a:prstGeom prst="rect">
            <a:avLst/>
          </a:prstGeom>
          <a:gradFill rotWithShape="1">
            <a:gsLst>
              <a:gs pos="0">
                <a:srgbClr val="CCCCCC"/>
              </a:gs>
              <a:gs pos="100000">
                <a:srgbClr val="FF0000"/>
              </a:gs>
            </a:gsLst>
            <a:lin ang="5400000" scaled="1"/>
          </a:gradFill>
          <a:ln w="9525" algn="in">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539552" y="620688"/>
            <a:ext cx="7992888" cy="4985980"/>
          </a:xfrm>
          <a:prstGeom prst="rect">
            <a:avLst/>
          </a:prstGeom>
          <a:ln w="9525">
            <a:noFill/>
            <a:miter lim="800000"/>
            <a:headEnd/>
            <a:tailEnd/>
          </a:ln>
          <a:effectLst/>
        </p:spPr>
        <p:style>
          <a:lnRef idx="0">
            <a:scrgbClr r="0" g="0" b="0"/>
          </a:lnRef>
          <a:fillRef idx="1003">
            <a:schemeClr val="dk2"/>
          </a:fillRef>
          <a:effectRef idx="0">
            <a:scrgbClr r="0" g="0" b="0"/>
          </a:effectRef>
          <a:fontRef idx="major"/>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Согласно ч.1, ч.4  ст. 9 Федерального закона от 25.12.2008 № 273-ФЗ «О противодействии коррупции» государственный или муниципальный служащий обязан уведомлять представителя нанимателя (работодателя), органы прокуратуры или другие государственные органы обо всех случаях обращения к нему каких-либо лиц в целях склонения его к совершению коррупционных правонарушений.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Государственный или муниципальный служащий, уведомивший представителя нанимателя (работодателя), органы прокуратуры или другие государственные органы о фактах обращения в целях склонения его к совершению коррупционного правонарушения, о фактах совершения другими государственными или муниципальными служащими коррупционных правонарушений, непредставления сведений либо представления заведомо недостоверных или неполных сведений о доходах, об имуществе и обязательствах имущественного характера, находится под защитой государства в соответствии с законодательством Российской Федерации.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Указанные ограничения распространяются также на служащих Центрального банка Российской Федерации, работников, замещающих должности в государственных корпорациях, иных организациях, создаваемых Российской Федерацией основании федеральных законов, работников, замещающих отдельные должности на основании трудового договора в организациях, создаваемых для выполнения задач, поставленных перед федеральными государственными органами.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548680"/>
            <a:ext cx="7992888" cy="5293757"/>
          </a:xfrm>
          <a:prstGeom prst="rect">
            <a:avLst/>
          </a:prstGeom>
        </p:spPr>
        <p:style>
          <a:lnRef idx="0">
            <a:scrgbClr r="0" g="0" b="0"/>
          </a:lnRef>
          <a:fillRef idx="1003">
            <a:schemeClr val="dk2"/>
          </a:fillRef>
          <a:effectRef idx="0">
            <a:scrgbClr r="0" g="0" b="0"/>
          </a:effectRef>
          <a:fontRef idx="major"/>
        </p:style>
        <p:txBody>
          <a:bodyPr wrap="square">
            <a:spAutoFit/>
          </a:bodyPr>
          <a:lstStyle/>
          <a:p>
            <a:pPr lvl="0" indent="45720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В соответствии с подпунктом «а» п. 21 Указа Президента Российской Федерации от 02.04.2013 № 309 «О мерах по реализации отдельных положений Федерального закона «О противодействии коррупции» к лицу, замещающему должность в государственном органе, Центральном банке Российской Федерации, Пенсионном фонде Российской Федерации, Фонде социального страхования Российской Федерации, Федеральном фонде обязательного медицинского страхования, в государственной корпорации (компании), иной организации, созданных на основании федеральных законов, организации, создаваемой для выполнения задач, поставленных перед федеральным государственным органом, сообщившему в правоохранительные или иные государственные органы или средства массовой информации о ставших ему известными фактах коррупции, меры дисциплинарной ответственности применяются (в случае совершения этим лицом в течение года после указанного сообщения дисциплинарного проступка) только по итогам рассмотрения соответствующего вопроса на заседании комиссии по соблюдению требований к служебному поведению и урегулированию конфликта интересов. В таком заседании комиссии может принимать участие прокурор. Председатель комиссии представляет прокурору, осуществляющему надзор за соблюдением законодательства о государственной службе или </a:t>
            </a:r>
            <a:r>
              <a:rPr lang="ru-RU" sz="1600" dirty="0" smtClean="0">
                <a:solidFill>
                  <a:srgbClr val="000000"/>
                </a:solidFill>
                <a:latin typeface="Times New Roman" pitchFamily="18" charset="0"/>
                <a:ea typeface="Times New Roman" pitchFamily="18" charset="0"/>
                <a:cs typeface="Times New Roman" pitchFamily="18" charset="0"/>
                <a:hlinkClick r:id="rId2"/>
              </a:rPr>
              <a:t>законодательства</a:t>
            </a:r>
            <a:r>
              <a:rPr lang="ru-RU" sz="1600" dirty="0" smtClean="0">
                <a:solidFill>
                  <a:srgbClr val="000000"/>
                </a:solidFill>
                <a:latin typeface="Times New Roman" pitchFamily="18" charset="0"/>
                <a:ea typeface="Times New Roman" pitchFamily="18" charset="0"/>
                <a:cs typeface="Times New Roman" pitchFamily="18" charset="0"/>
              </a:rPr>
              <a:t> о труде, необходимые материалы не менее чем за пять рабочих дней до дня заседания комиссии;</a:t>
            </a:r>
            <a:endParaRPr lang="ru-RU" sz="1600" dirty="0" smtClean="0">
              <a:latin typeface="Times New Roman" pitchFamily="18" charset="0"/>
              <a:cs typeface="Times New Roman" pitchFamily="18" charset="0"/>
            </a:endParaRPr>
          </a:p>
          <a:p>
            <a:pPr lvl="0" indent="457200" algn="just" eaLnBrk="0" fontAlgn="base" hangingPunct="0">
              <a:spcBef>
                <a:spcPct val="0"/>
              </a:spcBef>
              <a:spcAft>
                <a:spcPct val="0"/>
              </a:spcAft>
            </a:pPr>
            <a:r>
              <a:rPr lang="ru-RU" sz="1600" dirty="0" smtClean="0">
                <a:solidFill>
                  <a:srgbClr val="000000"/>
                </a:solidFill>
                <a:latin typeface="Times New Roman" pitchFamily="18" charset="0"/>
                <a:ea typeface="Times New Roman" pitchFamily="18" charset="0"/>
                <a:cs typeface="Times New Roman" pitchFamily="18" charset="0"/>
              </a:rPr>
              <a:t>Несоблюдение установленного порядка влечет отмену приказов о наложении дисциплинарных взысканий.</a:t>
            </a:r>
            <a:endParaRPr lang="ru-RU" sz="1600" dirty="0" smtClean="0">
              <a:latin typeface="Times New Roman" pitchFamily="18" charset="0"/>
              <a:cs typeface="Times New Roman" pitchFamily="18" charset="0"/>
            </a:endParaRPr>
          </a:p>
          <a:p>
            <a:pPr lvl="0" indent="457200" algn="just" eaLnBrk="0" fontAlgn="base" hangingPunct="0">
              <a:spcBef>
                <a:spcPct val="0"/>
              </a:spcBef>
              <a:spcAft>
                <a:spcPct val="0"/>
              </a:spcAft>
            </a:pPr>
            <a:r>
              <a:rPr lang="ru-RU" dirty="0" smtClean="0">
                <a:solidFill>
                  <a:srgbClr val="000000"/>
                </a:solidFill>
                <a:latin typeface="Arial" pitchFamily="34" charset="0"/>
                <a:ea typeface="Times New Roman" pitchFamily="18" charset="0"/>
                <a:cs typeface="Arial" pitchFamily="34" charset="0"/>
              </a:rPr>
              <a:t>	</a:t>
            </a:r>
            <a:endParaRPr lang="ru-RU" dirty="0"/>
          </a:p>
        </p:txBody>
      </p:sp>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476672"/>
            <a:ext cx="8208912" cy="5262979"/>
          </a:xfrm>
          <a:prstGeom prst="rect">
            <a:avLst/>
          </a:prstGeom>
        </p:spPr>
        <p:style>
          <a:lnRef idx="0">
            <a:scrgbClr r="0" g="0" b="0"/>
          </a:lnRef>
          <a:fillRef idx="1003">
            <a:schemeClr val="dk2"/>
          </a:fillRef>
          <a:effectRef idx="0">
            <a:scrgbClr r="0" g="0" b="0"/>
          </a:effectRef>
          <a:fontRef idx="major"/>
        </p:style>
        <p:txBody>
          <a:bodyPr wrap="square">
            <a:spAutoFit/>
          </a:bodyPr>
          <a:lstStyle/>
          <a:p>
            <a:pPr lvl="0" indent="457200" algn="just" eaLnBrk="0" fontAlgn="base" hangingPunct="0">
              <a:spcBef>
                <a:spcPct val="0"/>
              </a:spcBef>
              <a:spcAft>
                <a:spcPct val="0"/>
              </a:spcAft>
            </a:pPr>
            <a:r>
              <a:rPr lang="ru-RU" sz="1400" dirty="0" smtClean="0">
                <a:solidFill>
                  <a:srgbClr val="000000"/>
                </a:solidFill>
                <a:latin typeface="Times New Roman" pitchFamily="18" charset="0"/>
                <a:ea typeface="Times New Roman" pitchFamily="18" charset="0"/>
                <a:cs typeface="Times New Roman" pitchFamily="18" charset="0"/>
              </a:rPr>
              <a:t>С учетом изложенного, при рассмотрении вопроса о привлечении к дисциплинарной ответственности названной категории лиц уполномоченному представителю кадрового подразделения  следует:</a:t>
            </a:r>
            <a:endParaRPr lang="ru-RU" sz="1400" dirty="0" smtClean="0">
              <a:latin typeface="Times New Roman" pitchFamily="18" charset="0"/>
              <a:cs typeface="Times New Roman" pitchFamily="18" charset="0"/>
            </a:endParaRPr>
          </a:p>
          <a:p>
            <a:pPr lvl="0" indent="457200" algn="just" eaLnBrk="0" fontAlgn="base" hangingPunct="0">
              <a:spcBef>
                <a:spcPct val="0"/>
              </a:spcBef>
              <a:spcAft>
                <a:spcPct val="0"/>
              </a:spcAft>
            </a:pPr>
            <a:r>
              <a:rPr lang="ru-RU" sz="1400" dirty="0" smtClean="0">
                <a:solidFill>
                  <a:srgbClr val="000000"/>
                </a:solidFill>
                <a:latin typeface="Times New Roman" pitchFamily="18" charset="0"/>
                <a:ea typeface="Times New Roman" pitchFamily="18" charset="0"/>
                <a:cs typeface="Times New Roman" pitchFamily="18" charset="0"/>
              </a:rPr>
              <a:t>Путем изучения журнала регистрации уведомлений представителя нанимателя (работодателя) о фактах обращения в целях склонения работника  к совершению коррупционных правонарушений установить, не поступало ли от такого лица за год, предшествующий дате совершения дисциплинарного проступка, соответствующее уведомление.</a:t>
            </a:r>
            <a:endParaRPr lang="ru-RU" sz="1400" dirty="0" smtClean="0">
              <a:latin typeface="Times New Roman" pitchFamily="18" charset="0"/>
              <a:cs typeface="Times New Roman" pitchFamily="18" charset="0"/>
            </a:endParaRPr>
          </a:p>
          <a:p>
            <a:pPr lvl="0" indent="457200" algn="just" eaLnBrk="0" fontAlgn="base" hangingPunct="0">
              <a:spcBef>
                <a:spcPct val="0"/>
              </a:spcBef>
              <a:spcAft>
                <a:spcPct val="0"/>
              </a:spcAft>
            </a:pPr>
            <a:r>
              <a:rPr lang="ru-RU" sz="1400" dirty="0" smtClean="0">
                <a:solidFill>
                  <a:srgbClr val="000000"/>
                </a:solidFill>
                <a:latin typeface="Times New Roman" pitchFamily="18" charset="0"/>
                <a:ea typeface="Times New Roman" pitchFamily="18" charset="0"/>
                <a:cs typeface="Times New Roman" pitchFamily="18" charset="0"/>
              </a:rPr>
              <a:t>При  получении объяснений от сотрудника  выяснить, не обращался ли он в названный  в пункте №1 период времени в правоохранительные, иные органы, средства массовой информации  с заявлениями о  ставших ему известными фактах коррупции.</a:t>
            </a:r>
            <a:endParaRPr lang="ru-RU" sz="1400" dirty="0" smtClean="0">
              <a:latin typeface="Times New Roman" pitchFamily="18" charset="0"/>
              <a:cs typeface="Times New Roman" pitchFamily="18" charset="0"/>
            </a:endParaRPr>
          </a:p>
          <a:p>
            <a:pPr lvl="0" indent="457200" algn="just" eaLnBrk="0" fontAlgn="base" hangingPunct="0">
              <a:spcBef>
                <a:spcPct val="0"/>
              </a:spcBef>
              <a:spcAft>
                <a:spcPct val="0"/>
              </a:spcAft>
            </a:pPr>
            <a:r>
              <a:rPr lang="ru-RU" sz="1400" dirty="0" smtClean="0">
                <a:solidFill>
                  <a:srgbClr val="000000"/>
                </a:solidFill>
                <a:latin typeface="Times New Roman" pitchFamily="18" charset="0"/>
                <a:ea typeface="Times New Roman" pitchFamily="18" charset="0"/>
                <a:cs typeface="Times New Roman" pitchFamily="18" charset="0"/>
              </a:rPr>
              <a:t>В случае необходимости сделать запросы в правоохранительные и иные органы.</a:t>
            </a:r>
            <a:endParaRPr lang="ru-RU" sz="1400" dirty="0" smtClean="0">
              <a:latin typeface="Times New Roman" pitchFamily="18" charset="0"/>
              <a:cs typeface="Times New Roman" pitchFamily="18" charset="0"/>
            </a:endParaRPr>
          </a:p>
          <a:p>
            <a:pPr lvl="0" indent="457200" algn="just" eaLnBrk="0" fontAlgn="base" hangingPunct="0">
              <a:spcBef>
                <a:spcPct val="0"/>
              </a:spcBef>
              <a:spcAft>
                <a:spcPct val="0"/>
              </a:spcAft>
            </a:pPr>
            <a:r>
              <a:rPr lang="ru-RU" sz="1400" dirty="0" smtClean="0">
                <a:solidFill>
                  <a:srgbClr val="000000"/>
                </a:solidFill>
                <a:latin typeface="Times New Roman" pitchFamily="18" charset="0"/>
                <a:ea typeface="Times New Roman" pitchFamily="18" charset="0"/>
                <a:cs typeface="Times New Roman" pitchFamily="18" charset="0"/>
              </a:rPr>
              <a:t>При наличии предусмотренного подпунктом «а» п. 21 Указа Президента Российской Федерации от 02.04.2013 № 309 «О мерах по реализации отдельных положений Федерального закона «О противодействии коррупции» основания в установленном законом порядке инициировать проведение заседание комиссии по соблюдению требований к служебному поведению и урегулированию конфликта интересов по вопросу привлечения лица к дисциплинарной ответственности.</a:t>
            </a:r>
            <a:endParaRPr lang="ru-RU" sz="1400" dirty="0" smtClean="0">
              <a:latin typeface="Times New Roman" pitchFamily="18" charset="0"/>
              <a:cs typeface="Times New Roman" pitchFamily="18" charset="0"/>
            </a:endParaRPr>
          </a:p>
          <a:p>
            <a:pPr lvl="0" indent="457200" algn="just" eaLnBrk="0" fontAlgn="base" hangingPunct="0">
              <a:spcBef>
                <a:spcPct val="0"/>
              </a:spcBef>
              <a:spcAft>
                <a:spcPct val="0"/>
              </a:spcAft>
            </a:pPr>
            <a:r>
              <a:rPr lang="ru-RU" sz="1400" dirty="0" smtClean="0">
                <a:solidFill>
                  <a:srgbClr val="000000"/>
                </a:solidFill>
                <a:latin typeface="Times New Roman" pitchFamily="18" charset="0"/>
                <a:ea typeface="Times New Roman" pitchFamily="18" charset="0"/>
                <a:cs typeface="Times New Roman" pitchFamily="18" charset="0"/>
              </a:rPr>
              <a:t>Председателю комиссии по соблюдению требований к служебному поведению и урегулированию конфликта интересов следует представить в прокуратуру Тамбовской области (либо  с учетом уровня органа власти и организации: в районную, городскую и межрайонную прокуратуры) не менее чем за пять рабочих дней извещение о времени и месте проведения заседания по вопросу привлечения лица, сообщившего о фактах коррупции, к дисциплинарной ответственности с приложением необходимых материалов.</a:t>
            </a:r>
            <a:endParaRPr lang="ru-RU" sz="1400" dirty="0" smtClean="0">
              <a:latin typeface="Times New Roman" pitchFamily="18" charset="0"/>
              <a:cs typeface="Times New Roman" pitchFamily="18" charset="0"/>
            </a:endParaRPr>
          </a:p>
          <a:p>
            <a:pPr lvl="0" indent="457200" algn="just" eaLnBrk="0" fontAlgn="base" hangingPunct="0">
              <a:spcBef>
                <a:spcPct val="0"/>
              </a:spcBef>
              <a:spcAft>
                <a:spcPct val="0"/>
              </a:spcAft>
            </a:pPr>
            <a:r>
              <a:rPr lang="ru-RU" sz="1400" dirty="0" smtClean="0">
                <a:solidFill>
                  <a:srgbClr val="000000"/>
                </a:solidFill>
                <a:latin typeface="Times New Roman" pitchFamily="18" charset="0"/>
                <a:ea typeface="Times New Roman" pitchFamily="18" charset="0"/>
                <a:cs typeface="Times New Roman" pitchFamily="18" charset="0"/>
              </a:rPr>
              <a:t>С учетом решения комиссии рассмотреть вопрос о наличии либо отсутствии оснований для привлечения лица к дисциплинарной ответственности.</a:t>
            </a:r>
            <a:endParaRPr lang="ru-RU" sz="1400" dirty="0" smtClean="0">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otvetstvennost"/>
          <p:cNvPicPr/>
          <p:nvPr/>
        </p:nvPicPr>
        <p:blipFill>
          <a:blip r:embed="rId2" cstate="print"/>
          <a:srcRect/>
          <a:stretch>
            <a:fillRect/>
          </a:stretch>
        </p:blipFill>
        <p:spPr bwMode="auto">
          <a:xfrm>
            <a:off x="611560" y="692696"/>
            <a:ext cx="3744416" cy="4320480"/>
          </a:xfrm>
          <a:prstGeom prst="rect">
            <a:avLst/>
          </a:prstGeom>
          <a:noFill/>
          <a:ln w="9525" algn="in">
            <a:noFill/>
            <a:miter lim="800000"/>
            <a:headEnd/>
            <a:tailEnd/>
          </a:ln>
          <a:effectLst/>
        </p:spPr>
      </p:pic>
      <p:sp>
        <p:nvSpPr>
          <p:cNvPr id="32769" name="Rectangle 1"/>
          <p:cNvSpPr>
            <a:spLocks noChangeArrowheads="1"/>
          </p:cNvSpPr>
          <p:nvPr/>
        </p:nvSpPr>
        <p:spPr bwMode="auto">
          <a:xfrm>
            <a:off x="4644008" y="1196752"/>
            <a:ext cx="3960440" cy="3416320"/>
          </a:xfrm>
          <a:prstGeom prst="rect">
            <a:avLst/>
          </a:prstGeom>
          <a:ln w="9525">
            <a:noFill/>
            <a:miter lim="800000"/>
            <a:headEnd/>
            <a:tailEnd/>
          </a:ln>
          <a:effectLst/>
        </p:spPr>
        <p:style>
          <a:lnRef idx="0">
            <a:scrgbClr r="0" g="0" b="0"/>
          </a:lnRef>
          <a:fillRef idx="1001">
            <a:schemeClr val="dk2"/>
          </a:fillRef>
          <a:effectRef idx="0">
            <a:scrgbClr r="0" g="0" b="0"/>
          </a:effectRef>
          <a:fontRef idx="major"/>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Согласно ч.1, ч.4  ст. 9 Федерального закона от 25.12.2008 № 273-ФЗ «О противодействии коррупции» государственный или муниципальный служащий обязан уведомлять представителя нанимателя (работодателя), органы прокуратуры или другие государственные органы обо всех случаях обращения к нему каких-либо лиц в целях склонения его к совершению коррупционных правонарушений.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467544" y="424840"/>
            <a:ext cx="8064896" cy="5324535"/>
          </a:xfrm>
          <a:prstGeom prst="rect">
            <a:avLst/>
          </a:prstGeom>
          <a:ln w="9525">
            <a:noFill/>
            <a:miter lim="800000"/>
            <a:headEnd/>
            <a:tailEnd/>
          </a:ln>
          <a:effectLst/>
        </p:spPr>
        <p:style>
          <a:lnRef idx="0">
            <a:scrgbClr r="0" g="0" b="0"/>
          </a:lnRef>
          <a:fillRef idx="1002">
            <a:schemeClr val="lt1"/>
          </a:fillRef>
          <a:effectRef idx="0">
            <a:scrgbClr r="0" g="0" b="0"/>
          </a:effectRef>
          <a:fontRef idx="major"/>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Государственный или муниципальный служащий, уведомивший представителя нанимателя (работодателя), органы прокуратуры или другие государственные органы о фактах обращения в целях склонения его к совершению коррупционного правонарушения, о фактах совершения другими государственными или муниципальными служащими коррупционных правонарушений, непредставления сведений либо представления заведомо недостоверных или неполных сведений о доходах, об имуществе и обязательствах имущественного характера, находится под защитой государства в соответствии с законодательством Российской Федерации.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Указанные ограничения распространяются также на служащих Центрального банка Российской Федерации, работников, замещающих должности в государственных корпорациях, иных организациях, создаваемых Российской Федерацией основании федеральных законов, работников, замещающих отдельные должности на основании трудового договора в организациях, создаваемых для выполнения задач, поставленных перед федеральными государственными органами.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415117"/>
            <a:ext cx="558011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Уголовный кодекс Российской Федерации</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предусматривает уголовную ответственность</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как за получение взятки, так и за дачу взятки</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 посредничество во взяточничестве</a:t>
            </a:r>
            <a:endParaRPr kumimoji="0" lang="ru-RU" sz="16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37890" name="Rectangle 2"/>
          <p:cNvSpPr>
            <a:spLocks noChangeArrowheads="1"/>
          </p:cNvSpPr>
          <p:nvPr/>
        </p:nvSpPr>
        <p:spPr bwMode="auto">
          <a:xfrm>
            <a:off x="539552" y="1542309"/>
            <a:ext cx="820891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НАКАЗАНИЕ ЗА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ПОЛУЧЕНИЕ ВЗЯТКИ</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 290 УК РФ):</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ШТРАФ</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5 миллионов рублей, или в размере заработной платы  или иного дохода осужденного за период до 5 лет, или в размере до стократной суммы взятки с лишением права занимать определенные должности или заниматься определенной деятельностью на срок до 15 лет;</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ЛИШЕНИЕ СВОБОДЫ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 срок до 15 лет со штрафом в размере до семидесятикратной суммы взятки или без такового и с лишением права занимать определенные должности или заниматься определенной деятельностью на срок до 15 лет или без такового.</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НАКАЗАНИЕ ЗА МЕЛКОЕ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ВЗЯТОЧНИЧЕСТВО (ст. 291.2 УК РФ</a:t>
            </a: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 именно за получение, дачу взятки лично или через посредника в размере, не превышающем 10 тысяч рублей:</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ШТРАФ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до 1 миллиона рублей или в размере заработной платы или иного дохода осужденного за период до 1 года;</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ИСПРАВИТЕЛЬНЫЕ РАБОТЫ</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 срок до 3 лет;</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ОГРАНИЧЕНИЕ СВОБОДЫ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 срок до 4 лет;</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ЛИШЕНИЕ СВОБОДЫ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 срок до 3 лет.</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Лицо, давшее взятку либо совершившее посредничество во взяточничестве, освобождается от уголовной ответственности, если оно активно способствовало раскрытию, расследованию и (или) пресечению преступления либо в отношении его имело место вымогательство взятки со стороны должностного лица либо лицо после совершения преступления добровольно сообщило в орган, имеющий право возбудить уголовное дело по данному факту.</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e43a40d01616d8240a2b32018bf677bb"/>
          <p:cNvPicPr/>
          <p:nvPr/>
        </p:nvPicPr>
        <p:blipFill>
          <a:blip r:embed="rId2" cstate="print"/>
          <a:srcRect/>
          <a:stretch>
            <a:fillRect/>
          </a:stretch>
        </p:blipFill>
        <p:spPr bwMode="auto">
          <a:xfrm>
            <a:off x="5364088" y="404664"/>
            <a:ext cx="3230438" cy="1872208"/>
          </a:xfrm>
          <a:prstGeom prst="rect">
            <a:avLst/>
          </a:prstGeom>
          <a:noFill/>
          <a:ln w="9525" algn="in">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M960image001"/>
          <p:cNvPicPr/>
          <p:nvPr/>
        </p:nvPicPr>
        <p:blipFill>
          <a:blip r:embed="rId2" cstate="print"/>
          <a:srcRect/>
          <a:stretch>
            <a:fillRect/>
          </a:stretch>
        </p:blipFill>
        <p:spPr bwMode="auto">
          <a:xfrm>
            <a:off x="5148064" y="1556792"/>
            <a:ext cx="3312368" cy="3384376"/>
          </a:xfrm>
          <a:prstGeom prst="rect">
            <a:avLst/>
          </a:prstGeom>
          <a:ln>
            <a:noFill/>
          </a:ln>
          <a:effectLst>
            <a:softEdge rad="112500"/>
          </a:effectLst>
        </p:spPr>
      </p:pic>
      <p:sp>
        <p:nvSpPr>
          <p:cNvPr id="38913" name="Rectangle 1"/>
          <p:cNvSpPr>
            <a:spLocks noChangeArrowheads="1"/>
          </p:cNvSpPr>
          <p:nvPr/>
        </p:nvSpPr>
        <p:spPr bwMode="auto">
          <a:xfrm>
            <a:off x="683568" y="448434"/>
            <a:ext cx="43204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НАКАЗАНИЕ ЗА ДАЧУ ВЗЯТКИ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 291 УК РФ):</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ШТРАФ</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 4 миллионов рублей или в размере заработной платы или иного дохода осужденного за период до 4 лет или в размере до девяностократной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суммы взятки с лишением права занимать определенные должности или заниматься определенной деятельностью на срок до 10 лет или без такового;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ЛИШЕНИЕ СВОБОДЫ </a:t>
            </a: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 срок до 15 лет со штрафом в размере до семидесятикратной суммы взятки или без такового и с лишением права занимать определенные должности или заниматься определенной деятельностью на срок до 10 лет или без такового.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Уголовный кодекс Российской Федерации предусматривает уголовную ответственность как за получение взятки, так и за дачу взятки и посредничество во взяточничестве.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lide-7"/>
          <p:cNvPicPr>
            <a:picLocks noGrp="1"/>
          </p:cNvPicPr>
          <p:nvPr>
            <p:ph idx="1"/>
          </p:nvPr>
        </p:nvPicPr>
        <p:blipFill>
          <a:blip r:embed="rId2" cstate="print"/>
          <a:srcRect/>
          <a:stretch>
            <a:fillRect/>
          </a:stretch>
        </p:blipFill>
        <p:spPr bwMode="auto">
          <a:xfrm>
            <a:off x="611560" y="548680"/>
            <a:ext cx="7992888" cy="5040560"/>
          </a:xfrm>
          <a:prstGeom prst="rect">
            <a:avLst/>
          </a:prstGeom>
          <a:ln>
            <a:noFill/>
          </a:ln>
          <a:effectLst>
            <a:softEdge rad="112500"/>
          </a:effectLst>
        </p:spPr>
      </p:pic>
    </p:spTree>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764704"/>
            <a:ext cx="7848872" cy="3293209"/>
          </a:xfrm>
          <a:prstGeom prst="rect">
            <a:avLst/>
          </a:prstGeom>
        </p:spPr>
        <p:txBody>
          <a:bodyPr wrap="square">
            <a:spAutoFit/>
          </a:bodyPr>
          <a:lstStyle/>
          <a:p>
            <a:pPr lvl="0" algn="ctr" eaLnBrk="0" fontAlgn="base" hangingPunct="0">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НАКАЗАНИЕ ЗА ПОСРЕДНИЧЕСТВО</a:t>
            </a:r>
            <a:endParaRPr lang="ru-RU" sz="1000" dirty="0" smtClean="0">
              <a:latin typeface="Times New Roman" pitchFamily="18" charset="0"/>
              <a:cs typeface="Times New Roman" pitchFamily="18" charset="0"/>
            </a:endParaRPr>
          </a:p>
          <a:p>
            <a:pPr lvl="0" algn="ctr" eaLnBrk="0" fontAlgn="base" hangingPunct="0">
              <a:spcBef>
                <a:spcPct val="0"/>
              </a:spcBef>
              <a:spcAft>
                <a:spcPct val="0"/>
              </a:spcAft>
            </a:pPr>
            <a:r>
              <a:rPr lang="ru-RU" b="1" dirty="0" smtClean="0">
                <a:solidFill>
                  <a:srgbClr val="000000"/>
                </a:solidFill>
                <a:latin typeface="Times New Roman" pitchFamily="18" charset="0"/>
                <a:ea typeface="Times New Roman" pitchFamily="18" charset="0"/>
                <a:cs typeface="Times New Roman" pitchFamily="18" charset="0"/>
              </a:rPr>
              <a:t>ВО ВЗЯТОЧНИЧЕСТВЕ (ст. 291.1 УК РФ):</a:t>
            </a:r>
          </a:p>
          <a:p>
            <a:pPr lvl="0" algn="ctr" eaLnBrk="0" fontAlgn="base" hangingPunct="0">
              <a:spcBef>
                <a:spcPct val="0"/>
              </a:spcBef>
              <a:spcAft>
                <a:spcPct val="0"/>
              </a:spcAft>
            </a:pPr>
            <a:endParaRPr lang="ru-RU" sz="1000" dirty="0" smtClean="0">
              <a:latin typeface="Times New Roman" pitchFamily="18" charset="0"/>
              <a:cs typeface="Times New Roman" pitchFamily="18" charset="0"/>
            </a:endParaRPr>
          </a:p>
          <a:p>
            <a:pPr lvl="0" algn="just" eaLnBrk="0" fontAlgn="base" hangingPunct="0">
              <a:spcBef>
                <a:spcPct val="0"/>
              </a:spcBef>
              <a:spcAft>
                <a:spcPct val="0"/>
              </a:spcAft>
            </a:pPr>
            <a:r>
              <a:rPr lang="ru-RU" i="1" dirty="0" smtClean="0">
                <a:solidFill>
                  <a:srgbClr val="000000"/>
                </a:solidFill>
                <a:latin typeface="Times New Roman" pitchFamily="18" charset="0"/>
                <a:ea typeface="Times New Roman" pitchFamily="18" charset="0"/>
                <a:cs typeface="Times New Roman" pitchFamily="18" charset="0"/>
              </a:rPr>
              <a:t>ШТРАФ </a:t>
            </a:r>
            <a:r>
              <a:rPr lang="ru-RU" dirty="0" smtClean="0">
                <a:solidFill>
                  <a:srgbClr val="000000"/>
                </a:solidFill>
                <a:latin typeface="Times New Roman" pitchFamily="18" charset="0"/>
                <a:ea typeface="Times New Roman" pitchFamily="18" charset="0"/>
                <a:cs typeface="Times New Roman" pitchFamily="18" charset="0"/>
              </a:rPr>
              <a:t>до 3 миллионов рублей или в размере заработной платы или иного дохода осужденного за период до 3 лет или в размере до восьмидесятикратной суммы взятки с лишением права занимать определенные должности или заниматься определенной деятельностью на срок до 7 лет или без такового;</a:t>
            </a:r>
          </a:p>
          <a:p>
            <a:pPr lvl="0" algn="just" eaLnBrk="0" fontAlgn="base" hangingPunct="0">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ЛИШЕНИЕ СВОБОДЫ на срок до 12 лет со штрафом в размере до семидесятикратной суммы взятки или без такового и с лишением права занимать определенные должности или заниматься определенной деятельностью на срок до 7 лет или без такового</a:t>
            </a:r>
            <a:r>
              <a:rPr lang="ru-RU" sz="10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p:txBody>
      </p:sp>
      <p:pic>
        <p:nvPicPr>
          <p:cNvPr id="5" name="Рисунок 4" descr="2"/>
          <p:cNvPicPr/>
          <p:nvPr/>
        </p:nvPicPr>
        <p:blipFill>
          <a:blip r:embed="rId2" cstate="print"/>
          <a:srcRect/>
          <a:stretch>
            <a:fillRect/>
          </a:stretch>
        </p:blipFill>
        <p:spPr bwMode="auto">
          <a:xfrm>
            <a:off x="5580112" y="3645024"/>
            <a:ext cx="2736304" cy="2016224"/>
          </a:xfrm>
          <a:prstGeom prst="rect">
            <a:avLst/>
          </a:prstGeom>
          <a:ln>
            <a:noFill/>
          </a:ln>
          <a:effectLst>
            <a:softEdge rad="112500"/>
          </a:effectLst>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4"/>
          <p:cNvPicPr/>
          <p:nvPr/>
        </p:nvPicPr>
        <p:blipFill>
          <a:blip r:embed="rId2" cstate="print"/>
          <a:srcRect/>
          <a:stretch>
            <a:fillRect/>
          </a:stretch>
        </p:blipFill>
        <p:spPr bwMode="auto">
          <a:xfrm>
            <a:off x="5148064" y="1268760"/>
            <a:ext cx="3312368" cy="31146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217" name="Text Box 1"/>
          <p:cNvSpPr txBox="1">
            <a:spLocks noChangeArrowheads="1"/>
          </p:cNvSpPr>
          <p:nvPr/>
        </p:nvSpPr>
        <p:spPr bwMode="auto">
          <a:xfrm>
            <a:off x="683568" y="764704"/>
            <a:ext cx="4104456" cy="475252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cs typeface="Times New Roman" pitchFamily="18" charset="0"/>
              </a:rPr>
              <a:t>О фактах коррупции сообщайте по телефонам:</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1" i="1" u="none" strike="noStrike" cap="none" normalizeH="0" baseline="0" dirty="0" smtClean="0">
                <a:ln>
                  <a:noFill/>
                </a:ln>
                <a:solidFill>
                  <a:schemeClr val="tx1"/>
                </a:solidFill>
                <a:effectLst/>
                <a:latin typeface="Times New Roman" pitchFamily="18" charset="0"/>
                <a:cs typeface="Times New Roman" pitchFamily="18" charset="0"/>
              </a:rPr>
              <a:t>Прокуратура Тамбовской области – </a:t>
            </a: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71-84-00</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1" i="1" u="none" strike="noStrike" cap="none" normalizeH="0" baseline="0" dirty="0" smtClean="0">
                <a:ln>
                  <a:noFill/>
                </a:ln>
                <a:solidFill>
                  <a:schemeClr val="tx1"/>
                </a:solidFill>
                <a:effectLst/>
                <a:latin typeface="Times New Roman" pitchFamily="18" charset="0"/>
                <a:cs typeface="Times New Roman" pitchFamily="18" charset="0"/>
              </a:rPr>
              <a:t>СУ Следственного комитета Российской Федерации по Тамбовской области</a:t>
            </a: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 – 71-02-57</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1" i="1" u="none" strike="noStrike" cap="none" normalizeH="0" baseline="0" dirty="0" smtClean="0">
                <a:ln>
                  <a:noFill/>
                </a:ln>
                <a:solidFill>
                  <a:schemeClr val="tx1"/>
                </a:solidFill>
                <a:effectLst/>
                <a:latin typeface="Times New Roman" pitchFamily="18" charset="0"/>
                <a:cs typeface="Times New Roman" pitchFamily="18" charset="0"/>
              </a:rPr>
              <a:t>УМВД России по Тамбовской области</a:t>
            </a: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 – 72-52-33</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183880" cy="576064"/>
          </a:xfrm>
        </p:spPr>
        <p:txBody>
          <a:bodyPr>
            <a:normAutofit fontScale="90000"/>
          </a:bodyPr>
          <a:lstStyle/>
          <a:p>
            <a:r>
              <a:rPr lang="ru-RU" dirty="0" smtClean="0">
                <a:solidFill>
                  <a:srgbClr val="FF0000"/>
                </a:solidFill>
              </a:rPr>
              <a:t>Коррупция это - </a:t>
            </a:r>
            <a:endParaRPr lang="ru-RU" dirty="0">
              <a:solidFill>
                <a:srgbClr val="FF0000"/>
              </a:solidFill>
            </a:endParaRPr>
          </a:p>
        </p:txBody>
      </p:sp>
      <p:sp>
        <p:nvSpPr>
          <p:cNvPr id="4" name="Прямоугольник 3"/>
          <p:cNvSpPr/>
          <p:nvPr/>
        </p:nvSpPr>
        <p:spPr>
          <a:xfrm>
            <a:off x="683568" y="1196752"/>
            <a:ext cx="7848872" cy="34778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000" dirty="0" smtClean="0">
                <a:latin typeface="Times New Roman" pitchFamily="18" charset="0"/>
                <a:cs typeface="Times New Roman" pitchFamily="18" charset="0"/>
              </a:rPr>
              <a:t>злоупотребление служебным положением, дача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 совершение от имени или в интересах юридического лица (ч.1 ст.1 Федерального закона от 25.12.2008 N 273-ФЗ  "О противодействии коррупции"</a:t>
            </a:r>
            <a:endParaRPr lang="ru-RU" sz="2000" dirty="0">
              <a:latin typeface="Times New Roman" pitchFamily="18" charset="0"/>
              <a:cs typeface="Times New Roman" pitchFamily="18" charset="0"/>
            </a:endParaRPr>
          </a:p>
        </p:txBody>
      </p:sp>
      <p:sp>
        <p:nvSpPr>
          <p:cNvPr id="5" name="Прямоугольник 4"/>
          <p:cNvSpPr/>
          <p:nvPr/>
        </p:nvSpPr>
        <p:spPr>
          <a:xfrm>
            <a:off x="683568" y="4653137"/>
            <a:ext cx="784887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dirty="0" smtClean="0">
                <a:latin typeface="Times New Roman" pitchFamily="18" charset="0"/>
                <a:cs typeface="Times New Roman" pitchFamily="18" charset="0"/>
              </a:rPr>
              <a:t>Под коррупционным правонарушением следует понимать не соблюдение должностным лицом ограничений и запретов, требований о предотвращении или об урегулировании конфликта интересов и неисполнение обязанностей, установленных в целях противодействия коррупции</a:t>
            </a:r>
            <a:endParaRPr lang="ru-RU" dirty="0">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noChangeAspect="1"/>
          </p:cNvGrpSpPr>
          <p:nvPr/>
        </p:nvGrpSpPr>
        <p:grpSpPr bwMode="auto">
          <a:xfrm>
            <a:off x="467285" y="692442"/>
            <a:ext cx="7921574" cy="5327651"/>
            <a:chOff x="4779" y="10304"/>
            <a:chExt cx="4275" cy="5040"/>
          </a:xfrm>
        </p:grpSpPr>
        <p:sp>
          <p:nvSpPr>
            <p:cNvPr id="22531" name="AutoShape 3"/>
            <p:cNvSpPr>
              <a:spLocks noChangeAspect="1" noChangeArrowheads="1"/>
            </p:cNvSpPr>
            <p:nvPr/>
          </p:nvSpPr>
          <p:spPr bwMode="auto">
            <a:xfrm>
              <a:off x="4779" y="10304"/>
              <a:ext cx="4275" cy="5040"/>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endParaRPr lang="ru-RU"/>
            </a:p>
          </p:txBody>
        </p:sp>
        <p:cxnSp>
          <p:nvCxnSpPr>
            <p:cNvPr id="22532" name="AutoShape 4"/>
            <p:cNvCxnSpPr>
              <a:cxnSpLocks noChangeShapeType="1"/>
              <a:stCxn id="22540" idx="1"/>
              <a:endCxn id="22536" idx="2"/>
            </p:cNvCxnSpPr>
            <p:nvPr/>
          </p:nvCxnSpPr>
          <p:spPr bwMode="auto">
            <a:xfrm rot="10800000">
              <a:off x="6131" y="11160"/>
              <a:ext cx="320" cy="2638"/>
            </a:xfrm>
            <a:prstGeom prst="bentConnector2">
              <a:avLst/>
            </a:prstGeom>
            <a:noFill/>
            <a:ln w="28575">
              <a:solidFill>
                <a:srgbClr val="000000"/>
              </a:solidFill>
              <a:miter lim="800000"/>
              <a:headEnd/>
              <a:tailEnd/>
            </a:ln>
          </p:spPr>
        </p:cxnSp>
        <p:cxnSp>
          <p:nvCxnSpPr>
            <p:cNvPr id="22533" name="AutoShape 5"/>
            <p:cNvCxnSpPr>
              <a:cxnSpLocks noChangeShapeType="1"/>
              <a:stCxn id="22539" idx="1"/>
              <a:endCxn id="22536" idx="2"/>
            </p:cNvCxnSpPr>
            <p:nvPr/>
          </p:nvCxnSpPr>
          <p:spPr bwMode="auto">
            <a:xfrm rot="10800000">
              <a:off x="6131" y="11160"/>
              <a:ext cx="358" cy="3592"/>
            </a:xfrm>
            <a:prstGeom prst="bentConnector2">
              <a:avLst/>
            </a:prstGeom>
            <a:noFill/>
            <a:ln w="28575">
              <a:solidFill>
                <a:srgbClr val="000000"/>
              </a:solidFill>
              <a:miter lim="800000"/>
              <a:headEnd/>
              <a:tailEnd/>
            </a:ln>
          </p:spPr>
        </p:cxnSp>
        <p:cxnSp>
          <p:nvCxnSpPr>
            <p:cNvPr id="22534" name="AutoShape 6"/>
            <p:cNvCxnSpPr>
              <a:cxnSpLocks noChangeShapeType="1"/>
              <a:stCxn id="22538" idx="1"/>
              <a:endCxn id="22536" idx="2"/>
            </p:cNvCxnSpPr>
            <p:nvPr/>
          </p:nvCxnSpPr>
          <p:spPr bwMode="auto">
            <a:xfrm rot="10800000">
              <a:off x="6131" y="11160"/>
              <a:ext cx="320" cy="1684"/>
            </a:xfrm>
            <a:prstGeom prst="bentConnector2">
              <a:avLst/>
            </a:prstGeom>
            <a:noFill/>
            <a:ln w="28575">
              <a:solidFill>
                <a:srgbClr val="000000"/>
              </a:solidFill>
              <a:miter lim="800000"/>
              <a:headEnd/>
              <a:tailEnd/>
            </a:ln>
          </p:spPr>
        </p:cxnSp>
        <p:cxnSp>
          <p:nvCxnSpPr>
            <p:cNvPr id="22535" name="AutoShape 7"/>
            <p:cNvCxnSpPr>
              <a:cxnSpLocks noChangeShapeType="1"/>
              <a:stCxn id="22537" idx="1"/>
              <a:endCxn id="22536" idx="2"/>
            </p:cNvCxnSpPr>
            <p:nvPr/>
          </p:nvCxnSpPr>
          <p:spPr bwMode="auto">
            <a:xfrm rot="10800000">
              <a:off x="6131" y="11160"/>
              <a:ext cx="319" cy="662"/>
            </a:xfrm>
            <a:prstGeom prst="bentConnector2">
              <a:avLst/>
            </a:prstGeom>
            <a:noFill/>
            <a:ln w="28575">
              <a:solidFill>
                <a:srgbClr val="000000"/>
              </a:solidFill>
              <a:miter lim="800000"/>
              <a:headEnd/>
              <a:tailEnd/>
            </a:ln>
          </p:spPr>
        </p:cxnSp>
        <p:sp>
          <p:nvSpPr>
            <p:cNvPr id="22536" name="AutoShape 8"/>
            <p:cNvSpPr>
              <a:spLocks noChangeArrowheads="1"/>
            </p:cNvSpPr>
            <p:nvPr/>
          </p:nvSpPr>
          <p:spPr bwMode="auto">
            <a:xfrm>
              <a:off x="5051" y="10440"/>
              <a:ext cx="2160" cy="720"/>
            </a:xfrm>
            <a:prstGeom prst="roundRect">
              <a:avLst>
                <a:gd name="adj" fmla="val 16667"/>
              </a:avLst>
            </a:prstGeom>
            <a:gradFill rotWithShape="1">
              <a:gsLst>
                <a:gs pos="0">
                  <a:srgbClr val="000000"/>
                </a:gs>
                <a:gs pos="39999">
                  <a:srgbClr val="0A128C"/>
                </a:gs>
                <a:gs pos="70000">
                  <a:srgbClr val="181CC7"/>
                </a:gs>
                <a:gs pos="88000">
                  <a:srgbClr val="7005D4"/>
                </a:gs>
                <a:gs pos="100000">
                  <a:srgbClr val="8C3D91"/>
                </a:gs>
              </a:gsLst>
              <a:lin ang="5400000" scaled="1"/>
            </a:gra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Calibri" pitchFamily="34" charset="0"/>
                  <a:cs typeface="Arial" pitchFamily="34" charset="0"/>
                </a:rPr>
                <a:t>ОТВЕТСТВЕННОСТЬ ЗА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Calibri" pitchFamily="34" charset="0"/>
                  <a:cs typeface="Arial" pitchFamily="34" charset="0"/>
                </a:rPr>
                <a:t>КОРРУПЦИЮ</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7" name="AutoShape 9"/>
            <p:cNvSpPr>
              <a:spLocks noChangeArrowheads="1"/>
            </p:cNvSpPr>
            <p:nvPr/>
          </p:nvSpPr>
          <p:spPr bwMode="auto">
            <a:xfrm>
              <a:off x="6450" y="11462"/>
              <a:ext cx="2160" cy="720"/>
            </a:xfrm>
            <a:prstGeom prst="roundRect">
              <a:avLst>
                <a:gd name="adj" fmla="val 16667"/>
              </a:avLst>
            </a:prstGeom>
            <a:gradFill rotWithShape="1">
              <a:gsLst>
                <a:gs pos="0">
                  <a:srgbClr val="0000FF"/>
                </a:gs>
                <a:gs pos="100000">
                  <a:srgbClr val="FFFFFF"/>
                </a:gs>
              </a:gsLst>
              <a:lin ang="5400000" scaled="1"/>
            </a:gra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rgbClr val="0033CC"/>
                  </a:solidFill>
                  <a:effectLst/>
                  <a:latin typeface="Calibri" pitchFamily="34" charset="0"/>
                  <a:cs typeface="Arial" pitchFamily="34" charset="0"/>
                </a:rPr>
                <a:t>АДМИНИСТРАТИВНАЯ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33CC"/>
                  </a:solidFill>
                  <a:effectLst/>
                  <a:latin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8" name="AutoShape 10" descr="Букет"/>
            <p:cNvSpPr>
              <a:spLocks noChangeArrowheads="1"/>
            </p:cNvSpPr>
            <p:nvPr/>
          </p:nvSpPr>
          <p:spPr bwMode="auto">
            <a:xfrm>
              <a:off x="6451" y="12484"/>
              <a:ext cx="2160" cy="720"/>
            </a:xfrm>
            <a:prstGeom prst="roundRect">
              <a:avLst>
                <a:gd name="adj" fmla="val 16667"/>
              </a:avLst>
            </a:prstGeom>
            <a:blipFill dpi="0" rotWithShape="1">
              <a:blip r:embed="rId2" cstate="print"/>
              <a:srcRect/>
              <a:tile tx="0" ty="0" sx="100000" sy="100000" flip="none" algn="tl"/>
            </a:blip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33CC"/>
                  </a:solidFill>
                  <a:effectLst/>
                  <a:latin typeface="Calibri" pitchFamily="34" charset="0"/>
                  <a:cs typeface="Arial" pitchFamily="34" charset="0"/>
                </a:rPr>
                <a:t>ГРАЖДАНСКО-ПРАВОВАЯ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9" name="AutoShape 11"/>
            <p:cNvSpPr>
              <a:spLocks noChangeArrowheads="1"/>
            </p:cNvSpPr>
            <p:nvPr/>
          </p:nvSpPr>
          <p:spPr bwMode="auto">
            <a:xfrm>
              <a:off x="6489" y="14392"/>
              <a:ext cx="2160" cy="720"/>
            </a:xfrm>
            <a:prstGeom prst="roundRect">
              <a:avLst>
                <a:gd name="adj" fmla="val 16667"/>
              </a:avLst>
            </a:prstGeom>
            <a:gradFill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2700000" scaled="1"/>
            </a:gra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rgbClr val="0033CC"/>
                  </a:solidFill>
                  <a:effectLst/>
                  <a:latin typeface="Calibri" pitchFamily="34" charset="0"/>
                  <a:cs typeface="Arial" pitchFamily="34" charset="0"/>
                </a:rPr>
                <a:t>УГОЛОВНАЯ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0" name="AutoShape 12"/>
            <p:cNvSpPr>
              <a:spLocks noChangeArrowheads="1"/>
            </p:cNvSpPr>
            <p:nvPr/>
          </p:nvSpPr>
          <p:spPr bwMode="auto">
            <a:xfrm>
              <a:off x="6451" y="13438"/>
              <a:ext cx="2160" cy="720"/>
            </a:xfrm>
            <a:prstGeom prst="roundRect">
              <a:avLst>
                <a:gd name="adj" fmla="val 16667"/>
              </a:avLst>
            </a:prstGeom>
            <a:gradFill rotWithShape="1">
              <a:gsLst>
                <a:gs pos="0">
                  <a:srgbClr val="FF0000"/>
                </a:gs>
                <a:gs pos="100000">
                  <a:srgbClr val="CCCCCC"/>
                </a:gs>
              </a:gsLst>
              <a:lin ang="5400000" scaled="1"/>
            </a:gra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0033CC"/>
                  </a:solidFill>
                  <a:effectLst/>
                  <a:latin typeface="Calibri" pitchFamily="34" charset="0"/>
                  <a:cs typeface="Arial" pitchFamily="34" charset="0"/>
                </a:rPr>
                <a:t>ДИСЦИПЛИНАРНАЯ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548680"/>
            <a:ext cx="8064896" cy="5688632"/>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r>
              <a:rPr lang="ru-RU" sz="4800" b="1" dirty="0" smtClean="0">
                <a:latin typeface="Times New Roman" pitchFamily="18" charset="0"/>
                <a:cs typeface="Times New Roman" pitchFamily="18" charset="0"/>
              </a:rPr>
              <a:t>Вид административной ответственности</a:t>
            </a:r>
            <a:endParaRPr lang="ru-RU" sz="4800" dirty="0" smtClean="0">
              <a:latin typeface="Times New Roman" pitchFamily="18" charset="0"/>
              <a:cs typeface="Times New Roman" pitchFamily="18" charset="0"/>
            </a:endParaRPr>
          </a:p>
          <a:p>
            <a:r>
              <a:rPr lang="ru-RU" sz="4800" i="1" dirty="0" smtClean="0">
                <a:latin typeface="Times New Roman" pitchFamily="18" charset="0"/>
                <a:cs typeface="Times New Roman" pitchFamily="18" charset="0"/>
              </a:rPr>
              <a:t>Незаконное вознаграждение от имени юридического лица (19.28 Кодекса Российской Федерации об административных правонарушениях)</a:t>
            </a:r>
            <a:endParaRPr lang="ru-RU" sz="4800" dirty="0" smtClean="0">
              <a:latin typeface="Times New Roman" pitchFamily="18" charset="0"/>
              <a:cs typeface="Times New Roman" pitchFamily="18" charset="0"/>
            </a:endParaRPr>
          </a:p>
          <a:p>
            <a:r>
              <a:rPr lang="ru-RU" sz="4800" i="1" dirty="0" smtClean="0">
                <a:latin typeface="Times New Roman" pitchFamily="18" charset="0"/>
                <a:cs typeface="Times New Roman" pitchFamily="18" charset="0"/>
              </a:rPr>
              <a:t>Незаконное привлечение к трудовой деятельности либо к выполнению работ или оказанию услуг государственного или муниципального служащего либо бывшего государственного или муниципального служащего (ст. 19.29 Кодекса Российской Федерации об административных правонарушениях)</a:t>
            </a:r>
            <a:endParaRPr lang="ru-RU" sz="4800" dirty="0" smtClean="0">
              <a:latin typeface="Times New Roman" pitchFamily="18" charset="0"/>
              <a:cs typeface="Times New Roman" pitchFamily="18" charset="0"/>
            </a:endParaRPr>
          </a:p>
          <a:p>
            <a:r>
              <a:rPr lang="ru-RU" sz="4800" b="1" i="1" dirty="0" smtClean="0">
                <a:latin typeface="Times New Roman" pitchFamily="18" charset="0"/>
                <a:cs typeface="Times New Roman" pitchFamily="18" charset="0"/>
              </a:rPr>
              <a:t> </a:t>
            </a:r>
            <a:endParaRPr lang="ru-RU" sz="4800" dirty="0" smtClean="0">
              <a:latin typeface="Times New Roman" pitchFamily="18" charset="0"/>
              <a:cs typeface="Times New Roman" pitchFamily="18" charset="0"/>
            </a:endParaRPr>
          </a:p>
          <a:p>
            <a:r>
              <a:rPr lang="ru-RU" sz="4800" b="1" dirty="0" smtClean="0">
                <a:latin typeface="Times New Roman" pitchFamily="18" charset="0"/>
                <a:cs typeface="Times New Roman" pitchFamily="18" charset="0"/>
              </a:rPr>
              <a:t>Давность привлечения к ответственности</a:t>
            </a:r>
            <a:endParaRPr lang="ru-RU" sz="4800" dirty="0" smtClean="0">
              <a:latin typeface="Times New Roman" pitchFamily="18" charset="0"/>
              <a:cs typeface="Times New Roman" pitchFamily="18" charset="0"/>
            </a:endParaRPr>
          </a:p>
          <a:p>
            <a:r>
              <a:rPr lang="ru-RU" sz="4800" b="1" dirty="0" smtClean="0">
                <a:latin typeface="Times New Roman" pitchFamily="18" charset="0"/>
                <a:cs typeface="Times New Roman" pitchFamily="18" charset="0"/>
              </a:rPr>
              <a:t>В течение 6 лет с момента совершения правонарушения</a:t>
            </a:r>
            <a:endParaRPr lang="ru-RU" sz="4800" dirty="0" smtClean="0">
              <a:latin typeface="Times New Roman" pitchFamily="18" charset="0"/>
              <a:cs typeface="Times New Roman" pitchFamily="18" charset="0"/>
            </a:endParaRPr>
          </a:p>
          <a:p>
            <a:r>
              <a:rPr lang="ru-RU" sz="4800" b="1" dirty="0" smtClean="0">
                <a:latin typeface="Times New Roman" pitchFamily="18" charset="0"/>
                <a:cs typeface="Times New Roman" pitchFamily="18" charset="0"/>
              </a:rPr>
              <a:t>Субъект </a:t>
            </a:r>
            <a:endParaRPr lang="ru-RU" sz="4800" dirty="0" smtClean="0">
              <a:latin typeface="Times New Roman" pitchFamily="18" charset="0"/>
              <a:cs typeface="Times New Roman" pitchFamily="18" charset="0"/>
            </a:endParaRPr>
          </a:p>
          <a:p>
            <a:r>
              <a:rPr lang="ru-RU" sz="4800" b="1" dirty="0" smtClean="0">
                <a:latin typeface="Times New Roman" pitchFamily="18" charset="0"/>
                <a:cs typeface="Times New Roman" pitchFamily="18" charset="0"/>
              </a:rPr>
              <a:t>ответственности</a:t>
            </a:r>
            <a:endParaRPr lang="ru-RU" sz="4800" dirty="0" smtClean="0">
              <a:latin typeface="Times New Roman" pitchFamily="18" charset="0"/>
              <a:cs typeface="Times New Roman" pitchFamily="18" charset="0"/>
            </a:endParaRPr>
          </a:p>
          <a:p>
            <a:r>
              <a:rPr lang="ru-RU" sz="4800" i="1" dirty="0" smtClean="0">
                <a:latin typeface="Times New Roman" pitchFamily="18" charset="0"/>
                <a:cs typeface="Times New Roman" pitchFamily="18" charset="0"/>
              </a:rPr>
              <a:t>Юридические лица</a:t>
            </a:r>
            <a:endParaRPr lang="ru-RU" sz="4800" dirty="0" smtClean="0">
              <a:latin typeface="Times New Roman" pitchFamily="18" charset="0"/>
              <a:cs typeface="Times New Roman" pitchFamily="18" charset="0"/>
            </a:endParaRPr>
          </a:p>
          <a:p>
            <a:r>
              <a:rPr lang="ru-RU" sz="4800" i="1" dirty="0" smtClean="0">
                <a:latin typeface="Times New Roman" pitchFamily="18" charset="0"/>
                <a:cs typeface="Times New Roman" pitchFamily="18" charset="0"/>
              </a:rPr>
              <a:t>Граждане, должностные лица, юридические лица</a:t>
            </a:r>
            <a:r>
              <a:rPr lang="ru-RU" sz="4800" b="1" i="1" dirty="0" smtClean="0">
                <a:latin typeface="Times New Roman" pitchFamily="18" charset="0"/>
                <a:cs typeface="Times New Roman" pitchFamily="18" charset="0"/>
              </a:rPr>
              <a:t>.</a:t>
            </a:r>
            <a:endParaRPr lang="ru-RU" sz="4800" dirty="0" smtClean="0">
              <a:latin typeface="Times New Roman" pitchFamily="18" charset="0"/>
              <a:cs typeface="Times New Roman" pitchFamily="18" charset="0"/>
            </a:endParaRPr>
          </a:p>
          <a:p>
            <a:r>
              <a:rPr lang="ru-RU" sz="4800" b="1" i="1" dirty="0" smtClean="0">
                <a:latin typeface="Times New Roman" pitchFamily="18" charset="0"/>
                <a:cs typeface="Times New Roman" pitchFamily="18" charset="0"/>
              </a:rPr>
              <a:t> </a:t>
            </a:r>
            <a:endParaRPr lang="ru-RU" sz="4800" dirty="0" smtClean="0">
              <a:latin typeface="Times New Roman" pitchFamily="18" charset="0"/>
              <a:cs typeface="Times New Roman" pitchFamily="18" charset="0"/>
            </a:endParaRPr>
          </a:p>
          <a:p>
            <a:r>
              <a:rPr lang="ru-RU" sz="4800" dirty="0" smtClean="0">
                <a:latin typeface="Times New Roman" pitchFamily="18" charset="0"/>
                <a:cs typeface="Times New Roman" pitchFamily="18" charset="0"/>
              </a:rPr>
              <a:t>Применение за коррупционное правонарушение мер ответственности к юридическому лицу не освобождает от ответственности за данное коррупционное правонарушение виновное физическое лицо, равно как и привлечение к уголовной или иной ответственности за коррупционное правонарушение физического лица не освобождает от ответственности за данное коррупционное правонарушение юридическое лицо (ч.2 ст. 14 Федерального закона «О противодействии коррупции)</a:t>
            </a:r>
          </a:p>
          <a:p>
            <a:r>
              <a:rPr lang="ru-RU" sz="4800" dirty="0" smtClean="0">
                <a:latin typeface="Times New Roman" pitchFamily="18" charset="0"/>
                <a:cs typeface="Times New Roman" pitchFamily="18" charset="0"/>
              </a:rPr>
              <a:t> </a:t>
            </a:r>
          </a:p>
          <a:p>
            <a:r>
              <a:rPr lang="ru-RU" sz="4800" b="1" dirty="0" smtClean="0">
                <a:latin typeface="Times New Roman" pitchFamily="18" charset="0"/>
                <a:cs typeface="Times New Roman" pitchFamily="18" charset="0"/>
              </a:rPr>
              <a:t>Противоправные действия, за которые наступает ответственность</a:t>
            </a:r>
            <a:endParaRPr lang="ru-RU" sz="4800" dirty="0" smtClean="0">
              <a:latin typeface="Times New Roman" pitchFamily="18" charset="0"/>
              <a:cs typeface="Times New Roman" pitchFamily="18" charset="0"/>
            </a:endParaRPr>
          </a:p>
          <a:p>
            <a:r>
              <a:rPr lang="ru-RU" sz="4800" dirty="0" smtClean="0">
                <a:latin typeface="Times New Roman" pitchFamily="18" charset="0"/>
                <a:cs typeface="Times New Roman" pitchFamily="18" charset="0"/>
              </a:rPr>
              <a:t>Незаконные передача, предложение или обещание от имени или в интересах юридического лица должностному лицу, лицу, выполняющему управленческие функции в коммерческой или иной организации, иностранному должностному лицу либо должностному лицу публичной международной организации денег, ценных бумаг, иного имущества, оказание ему услуг имущественного характера, предоставление имущественных прав за совершение в интересах данного юридического лица должностным лицом, лицом, выполняющим управленческие функции в коммерческой или иной организации, иностранным должностным лицом либо должностным лицом публичной международной организации действия (бездействие), связанного с занимаемым ими служебным положением,</a:t>
            </a:r>
          </a:p>
          <a:p>
            <a:r>
              <a:rPr lang="ru-RU" sz="4800" u="sng" dirty="0" smtClean="0">
                <a:latin typeface="Times New Roman" pitchFamily="18" charset="0"/>
                <a:cs typeface="Times New Roman" pitchFamily="18" charset="0"/>
                <a:hlinkClick r:id="rId2"/>
              </a:rPr>
              <a:t>Привлечение</a:t>
            </a:r>
            <a:r>
              <a:rPr lang="ru-RU" sz="4800" dirty="0" smtClean="0">
                <a:latin typeface="Times New Roman" pitchFamily="18" charset="0"/>
                <a:cs typeface="Times New Roman" pitchFamily="18" charset="0"/>
              </a:rPr>
              <a:t> работодателем либо заказчиком работ (услуг) к трудовой деятельности на условиях трудового договора либо к выполнению работ или оказанию услуг на условиях гражданско-правового договора государственного или муниципального служащего, замещающего должность, включенную в </a:t>
            </a:r>
            <a:r>
              <a:rPr lang="ru-RU" sz="4800" u="sng" dirty="0" smtClean="0">
                <a:latin typeface="Times New Roman" pitchFamily="18" charset="0"/>
                <a:cs typeface="Times New Roman" pitchFamily="18" charset="0"/>
                <a:hlinkClick r:id="rId3"/>
              </a:rPr>
              <a:t>перечень</a:t>
            </a:r>
            <a:r>
              <a:rPr lang="ru-RU" sz="4800" dirty="0" smtClean="0">
                <a:latin typeface="Times New Roman" pitchFamily="18" charset="0"/>
                <a:cs typeface="Times New Roman" pitchFamily="18" charset="0"/>
              </a:rPr>
              <a:t>, установленный нормативными правовыми актами, либо бывшего государственного или муниципального служащего, замещавшего такую должность, с нарушением требований, предусмотренных ч.1 и ч.4 ст. 12 Федерального закона «О противодействии коррупции».</a:t>
            </a:r>
          </a:p>
          <a:p>
            <a:endParaRPr lang="ru-RU" dirty="0"/>
          </a:p>
        </p:txBody>
      </p:sp>
    </p:spTree>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058888"/>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lgn="ctr">
              <a:buNone/>
            </a:pPr>
            <a:r>
              <a:rPr lang="ru-RU" sz="3200" b="1" dirty="0" smtClean="0">
                <a:latin typeface="Times New Roman" pitchFamily="18" charset="0"/>
                <a:cs typeface="Times New Roman" pitchFamily="18" charset="0"/>
              </a:rPr>
              <a:t>Размер и виды санкций за правонарушения</a:t>
            </a:r>
          </a:p>
          <a:p>
            <a:pPr algn="ctr">
              <a:buNone/>
            </a:pPr>
            <a:endParaRPr lang="ru-RU" sz="3200" dirty="0" smtClean="0">
              <a:latin typeface="Times New Roman" pitchFamily="18" charset="0"/>
              <a:cs typeface="Times New Roman" pitchFamily="18" charset="0"/>
            </a:endParaRPr>
          </a:p>
          <a:p>
            <a:pPr algn="just"/>
            <a:r>
              <a:rPr lang="ru-RU" sz="3200" dirty="0" smtClean="0">
                <a:latin typeface="Times New Roman" pitchFamily="18" charset="0"/>
                <a:cs typeface="Times New Roman" pitchFamily="18" charset="0"/>
              </a:rPr>
              <a:t>Штраф в размере до трехкратной суммы денежных средств, стоимости ценных бумаг, иного имущества, услуг имущественного характера, иных имущественных прав, незаконно переданных или оказанных либо обещанных или предложенных от имени юридического лица, но не менее одного миллиона рублей с конфискацией денег, ценных бумаг, иного имущества или стоимости услуг имущественного характера, иных имущественных прав.</a:t>
            </a:r>
          </a:p>
          <a:p>
            <a:pPr algn="just"/>
            <a:r>
              <a:rPr lang="ru-RU" sz="3200" dirty="0" smtClean="0">
                <a:latin typeface="Times New Roman" pitchFamily="18" charset="0"/>
                <a:cs typeface="Times New Roman" pitchFamily="18" charset="0"/>
              </a:rPr>
              <a:t>При совершении действий в крупном размере (свыше 1 млн. руб.) – до тридцатикратного размера соответствующих сумм,  но не менее двадцати миллионов руб. с конфискацией; в особо крупном размере (свыше 20 млн. руб.) - до стократной суммы, но не менее ста миллионов рублей с конфискацией.</a:t>
            </a:r>
          </a:p>
          <a:p>
            <a:pPr algn="just"/>
            <a:r>
              <a:rPr lang="ru-RU" sz="3200" b="1" dirty="0" smtClean="0">
                <a:latin typeface="Times New Roman" pitchFamily="18" charset="0"/>
                <a:cs typeface="Times New Roman" pitchFamily="18" charset="0"/>
              </a:rPr>
              <a:t> </a:t>
            </a:r>
            <a:endParaRPr lang="ru-RU" sz="3200" dirty="0" smtClean="0">
              <a:latin typeface="Times New Roman" pitchFamily="18" charset="0"/>
              <a:cs typeface="Times New Roman" pitchFamily="18" charset="0"/>
            </a:endParaRPr>
          </a:p>
          <a:p>
            <a:pPr algn="just"/>
            <a:r>
              <a:rPr lang="ru-RU" sz="3200" dirty="0" smtClean="0">
                <a:latin typeface="Times New Roman" pitchFamily="18" charset="0"/>
                <a:cs typeface="Times New Roman" pitchFamily="18" charset="0"/>
              </a:rPr>
              <a:t>Штраф на граждан в размере от двух тысяч до четырех тысяч рублей; на </a:t>
            </a:r>
            <a:r>
              <a:rPr lang="ru-RU" sz="3200" u="sng" dirty="0" smtClean="0">
                <a:latin typeface="Times New Roman" pitchFamily="18" charset="0"/>
                <a:cs typeface="Times New Roman" pitchFamily="18" charset="0"/>
                <a:hlinkClick r:id="rId2"/>
              </a:rPr>
              <a:t>должностных лиц</a:t>
            </a:r>
            <a:r>
              <a:rPr lang="ru-RU" sz="3200" dirty="0" smtClean="0">
                <a:latin typeface="Times New Roman" pitchFamily="18" charset="0"/>
                <a:cs typeface="Times New Roman" pitchFamily="18" charset="0"/>
              </a:rPr>
              <a:t> - от двадцати тысяч до пятидесяти тысяч рублей; на юридических лиц - от ста тысяч до пятисот тысяч рублей.</a:t>
            </a:r>
          </a:p>
          <a:p>
            <a:r>
              <a:rPr lang="ru-RU" b="1" dirty="0" smtClean="0"/>
              <a:t> </a:t>
            </a:r>
            <a:endParaRPr lang="ru-RU" dirty="0" smtClean="0"/>
          </a:p>
          <a:p>
            <a:endParaRPr lang="ru-RU" dirty="0"/>
          </a:p>
        </p:txBody>
      </p:sp>
    </p:spTree>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755576" y="836712"/>
            <a:ext cx="7488832" cy="470898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 09.01.2017 вступил в силу Федеральный закон от 28.12.2016 №489-ФЗ, ограничивающий право на участие в торгах юридических лиц, которые за два года до момента подачи заявки на участие в закупке были подвергнуты административной ответственности за совершение административного правонарушения, предусмотренного ст. 19.28 Кодекса Российской Федерации об административных правонарушениях (незаконное вознаграждение от имени юридического лица).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целях предупреждения соответствующих правонарушений органами прокуратуры ведется реестр юридических лиц, привлеченных к ответственности по ст. 19.28 Кодекса Российской Федерации об административных правонарушениях, который размещен на сайте</a:t>
            </a:r>
            <a:r>
              <a:rPr kumimoji="0" lang="ru-RU" sz="20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Генеральной прокуратуры Российской Федерации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6"/>
          <p:cNvPicPr/>
          <p:nvPr/>
        </p:nvPicPr>
        <p:blipFill>
          <a:blip r:embed="rId2" cstate="print"/>
          <a:srcRect/>
          <a:stretch>
            <a:fillRect/>
          </a:stretch>
        </p:blipFill>
        <p:spPr bwMode="auto">
          <a:xfrm>
            <a:off x="971600" y="548680"/>
            <a:ext cx="7416824" cy="5256584"/>
          </a:xfrm>
          <a:prstGeom prst="rect">
            <a:avLst/>
          </a:prstGeom>
          <a:ln>
            <a:noFill/>
          </a:ln>
          <a:effectLst>
            <a:softEdge rad="112500"/>
          </a:effectLst>
        </p:spPr>
      </p:pic>
    </p:spTree>
  </p:cSld>
  <p:clrMapOvr>
    <a:masterClrMapping/>
  </p:clrMapOvr>
  <p:transition>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Другая 37">
      <a:dk1>
        <a:sysClr val="windowText" lastClr="000000"/>
      </a:dk1>
      <a:lt1>
        <a:srgbClr val="DAC9E3"/>
      </a:lt1>
      <a:dk2>
        <a:srgbClr val="92D050"/>
      </a:dk2>
      <a:lt2>
        <a:srgbClr val="FFCBCC"/>
      </a:lt2>
      <a:accent1>
        <a:srgbClr val="CEB966"/>
      </a:accent1>
      <a:accent2>
        <a:srgbClr val="A6D0DE"/>
      </a:accent2>
      <a:accent3>
        <a:srgbClr val="6BB1C9"/>
      </a:accent3>
      <a:accent4>
        <a:srgbClr val="6585CF"/>
      </a:accent4>
      <a:accent5>
        <a:srgbClr val="7E6BC9"/>
      </a:accent5>
      <a:accent6>
        <a:srgbClr val="A379BB"/>
      </a:accent6>
      <a:hlink>
        <a:srgbClr val="410082"/>
      </a:hlink>
      <a:folHlink>
        <a:srgbClr val="FF0000"/>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467</TotalTime>
  <Words>1732</Words>
  <Application>Microsoft Office PowerPoint</Application>
  <PresentationFormat>Экран (4:3)</PresentationFormat>
  <Paragraphs>97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Аспект</vt:lpstr>
      <vt:lpstr>Презентация PowerPoint</vt:lpstr>
      <vt:lpstr>Презентация PowerPoint</vt:lpstr>
      <vt:lpstr>Презентация PowerPoint</vt:lpstr>
      <vt:lpstr>Коррупция это -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катя</dc:creator>
  <cp:lastModifiedBy>ПК</cp:lastModifiedBy>
  <cp:revision>97</cp:revision>
  <dcterms:created xsi:type="dcterms:W3CDTF">2012-11-15T21:28:50Z</dcterms:created>
  <dcterms:modified xsi:type="dcterms:W3CDTF">2017-12-12T07:09:50Z</dcterms:modified>
</cp:coreProperties>
</file>